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69" r:id="rId5"/>
    <p:sldId id="261" r:id="rId6"/>
    <p:sldId id="262" r:id="rId7"/>
    <p:sldId id="271" r:id="rId8"/>
    <p:sldId id="265" r:id="rId9"/>
    <p:sldId id="270" r:id="rId10"/>
    <p:sldId id="273" r:id="rId11"/>
    <p:sldId id="267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F423B-AC4A-4053-BBB0-D71512DABA5D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8CF54-01CB-4F08-8109-2DCA019CE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4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invest.hawaii.gov/exporting/histep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j.ritchie@hawaii.gov" TargetMode="External"/><Relationship Id="rId2" Type="http://schemas.openxmlformats.org/officeDocument/2006/relationships/hyperlink" Target="mailto:jamie.k.lum@hawaii.gov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invest.hawaii.gov/exporting/histep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invest.hawaii.gov/exporting/histe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po3.hawaii.gov/notices/notices/rfp-17-01-bdsd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470024"/>
            <a:ext cx="10993549" cy="126735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Hawaii State trade expansion program (</a:t>
            </a:r>
            <a:r>
              <a:rPr lang="en-US" b="1" dirty="0" err="1" smtClean="0"/>
              <a:t>H</a:t>
            </a:r>
            <a:r>
              <a:rPr lang="en-US" b="1" cap="none" dirty="0" err="1" smtClean="0"/>
              <a:t>i</a:t>
            </a:r>
            <a:r>
              <a:rPr lang="en-US" b="1" dirty="0" err="1" smtClean="0"/>
              <a:t>STEP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062686"/>
            <a:ext cx="10993546" cy="590321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Funded in part through a cooperative agreement with the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U.s.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small business administration (SBA)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191" y="3096382"/>
            <a:ext cx="11173521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program </a:t>
            </a:r>
            <a:r>
              <a:rPr lang="en-US" sz="2000" dirty="0" smtClean="0"/>
              <a:t>is administered </a:t>
            </a:r>
            <a:r>
              <a:rPr lang="en-US" sz="2000" dirty="0"/>
              <a:t>by </a:t>
            </a:r>
            <a:r>
              <a:rPr lang="en-US" sz="2000" dirty="0" smtClean="0"/>
              <a:t>the Department </a:t>
            </a:r>
            <a:r>
              <a:rPr lang="en-US" sz="2000" dirty="0"/>
              <a:t>of Business, Economic Development and Tourism (DBEDT) which partners with several agencies and organizations to carry out </a:t>
            </a:r>
            <a:r>
              <a:rPr lang="en-US" sz="2000" dirty="0" err="1"/>
              <a:t>HiSTEP</a:t>
            </a:r>
            <a:r>
              <a:rPr lang="en-US" sz="2000" dirty="0"/>
              <a:t> including:</a:t>
            </a:r>
          </a:p>
          <a:p>
            <a:endParaRPr lang="en-US" sz="2000" dirty="0" smtClean="0"/>
          </a:p>
          <a:p>
            <a:r>
              <a:rPr lang="en-US" sz="2000" dirty="0" smtClean="0"/>
              <a:t>Hawaii </a:t>
            </a:r>
            <a:r>
              <a:rPr lang="en-US" sz="2000" dirty="0"/>
              <a:t>Pacific Export </a:t>
            </a:r>
            <a:r>
              <a:rPr lang="en-US" sz="2000" dirty="0" smtClean="0"/>
              <a:t>Council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U.S</a:t>
            </a:r>
            <a:r>
              <a:rPr lang="en-US" sz="2000" dirty="0"/>
              <a:t>. Department of Commerce</a:t>
            </a:r>
            <a:r>
              <a:rPr lang="en-US" sz="2000" dirty="0" smtClean="0"/>
              <a:t>, Export Assistance Center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Small Business Development </a:t>
            </a:r>
            <a:r>
              <a:rPr lang="en-US" sz="2000" dirty="0" smtClean="0"/>
              <a:t>Centers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Innovate Hawaii (High Technology Development Corporation</a:t>
            </a:r>
            <a:r>
              <a:rPr lang="en-US" sz="2000" dirty="0" smtClean="0"/>
              <a:t>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SBA Hawaii District </a:t>
            </a:r>
            <a:r>
              <a:rPr lang="en-US" sz="2000" dirty="0" smtClean="0"/>
              <a:t>Office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Hawaii Department of </a:t>
            </a:r>
            <a:r>
              <a:rPr lang="en-US" sz="2000" dirty="0" smtClean="0"/>
              <a:t>Agriculture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Foreign Trade Zone No. 9.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531" y="5214551"/>
            <a:ext cx="1894120" cy="947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24" y="4291885"/>
            <a:ext cx="3640627" cy="77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7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140043"/>
            <a:ext cx="11029616" cy="158166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My company is eligible.  </a:t>
            </a:r>
            <a:br>
              <a:rPr lang="en-US" sz="4800" b="1" dirty="0" smtClean="0">
                <a:solidFill>
                  <a:schemeClr val="tx1"/>
                </a:solidFill>
              </a:rPr>
            </a:br>
            <a:r>
              <a:rPr lang="en-US" sz="4800" b="1" dirty="0" smtClean="0">
                <a:solidFill>
                  <a:schemeClr val="tx1"/>
                </a:solidFill>
              </a:rPr>
              <a:t>What do I do now?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273643"/>
            <a:ext cx="11029615" cy="1855280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4400" dirty="0"/>
              <a:t>Visit </a:t>
            </a:r>
            <a:r>
              <a:rPr lang="en-US" sz="4400" dirty="0" smtClean="0"/>
              <a:t>the </a:t>
            </a:r>
            <a:r>
              <a:rPr lang="en-US" sz="4400" dirty="0" err="1" smtClean="0"/>
              <a:t>HiSTEP</a:t>
            </a:r>
            <a:r>
              <a:rPr lang="en-US" sz="4400" dirty="0" smtClean="0"/>
              <a:t> website </a:t>
            </a:r>
            <a:r>
              <a:rPr lang="en-US" sz="4400" dirty="0" smtClean="0">
                <a:hlinkClick r:id="rId2"/>
              </a:rPr>
              <a:t>http</a:t>
            </a:r>
            <a:r>
              <a:rPr lang="en-US" sz="4400" dirty="0">
                <a:hlinkClick r:id="rId2"/>
              </a:rPr>
              <a:t>://invest.hawaii.gov/exporting/histep</a:t>
            </a:r>
            <a:r>
              <a:rPr lang="en-US" sz="4400" dirty="0" smtClean="0">
                <a:hlinkClick r:id="rId2"/>
              </a:rPr>
              <a:t>/</a:t>
            </a:r>
            <a:r>
              <a:rPr lang="en-US" sz="4400" dirty="0" smtClean="0"/>
              <a:t>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4400" dirty="0" smtClean="0"/>
              <a:t>and complete the online application.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90785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4" y="144771"/>
            <a:ext cx="11029616" cy="98833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Questions?</a:t>
            </a:r>
            <a:r>
              <a:rPr lang="en-US" sz="3600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2702" y="1194802"/>
            <a:ext cx="6096000" cy="54414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5000"/>
              </a:lnSpc>
              <a:spcAft>
                <a:spcPts val="1200"/>
              </a:spcAft>
            </a:pPr>
            <a:r>
              <a:rPr lang="en-US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Jamie Lum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Economic Development Specialist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Phone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808-587-2753 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Fax: 808-586-2589</a:t>
            </a:r>
            <a:b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j</a:t>
            </a:r>
            <a:r>
              <a:rPr lang="en-US" sz="2400" u="sng" dirty="0" smtClean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amie.k.lum@hawaii.gov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1200"/>
              </a:spcAft>
            </a:pP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Mark Ritchie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Program Manager – Business Support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Phone: 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808-587-2785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Fax: 808-586-2589</a:t>
            </a:r>
            <a:b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mark.j.ritchie</a:t>
            </a:r>
            <a:r>
              <a:rPr lang="en-US" sz="2400" u="sng" dirty="0" smtClean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@hawaii.gov</a:t>
            </a:r>
            <a:endParaRPr lang="en-US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12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Business Development and Support Division</a:t>
            </a:r>
            <a:b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State of Hawaii, Dept. of Business, Economic Development &amp; Tourism</a:t>
            </a:r>
            <a:b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http://invest.hawaii.gov/exporting/histep/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4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367620"/>
            <a:ext cx="11029616" cy="1013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>
                <a:solidFill>
                  <a:schemeClr val="tx1"/>
                </a:solidFill>
              </a:rPr>
              <a:t>What </a:t>
            </a:r>
            <a:r>
              <a:rPr lang="en-US" sz="4000" b="1" dirty="0">
                <a:solidFill>
                  <a:schemeClr val="tx1"/>
                </a:solidFill>
              </a:rPr>
              <a:t>is </a:t>
            </a:r>
            <a:r>
              <a:rPr lang="en-US" sz="4000" b="1" dirty="0" err="1" smtClean="0">
                <a:solidFill>
                  <a:schemeClr val="tx1"/>
                </a:solidFill>
              </a:rPr>
              <a:t>H</a:t>
            </a:r>
            <a:r>
              <a:rPr lang="en-US" sz="4000" b="1" cap="none" dirty="0" err="1" smtClean="0">
                <a:solidFill>
                  <a:schemeClr val="tx1"/>
                </a:solidFill>
              </a:rPr>
              <a:t>i</a:t>
            </a:r>
            <a:r>
              <a:rPr lang="en-US" sz="4000" b="1" dirty="0" err="1" smtClean="0">
                <a:solidFill>
                  <a:schemeClr val="tx1"/>
                </a:solidFill>
              </a:rPr>
              <a:t>STEP</a:t>
            </a:r>
            <a:r>
              <a:rPr lang="en-US" sz="4000" b="1" dirty="0">
                <a:solidFill>
                  <a:schemeClr val="tx1"/>
                </a:solidFill>
              </a:rPr>
              <a:t>?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2700" b="1" dirty="0">
                <a:solidFill>
                  <a:schemeClr val="tx1"/>
                </a:solidFill>
              </a:rPr>
              <a:t>http://invest.hawaii.gov/exporting/histep/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1857111"/>
            <a:ext cx="11029615" cy="43695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/>
              <a:t>The Hawaii State Trade Expansion Program (</a:t>
            </a:r>
            <a:r>
              <a:rPr lang="en-US" sz="3000" dirty="0" err="1"/>
              <a:t>HiSTEP</a:t>
            </a:r>
            <a:r>
              <a:rPr lang="en-US" sz="3000" dirty="0"/>
              <a:t>) has three integrated components:</a:t>
            </a:r>
          </a:p>
          <a:p>
            <a:pPr marL="514350" indent="-514350">
              <a:buAutoNum type="arabicParenR"/>
            </a:pPr>
            <a:r>
              <a:rPr lang="en-US" sz="3000" dirty="0" err="1" smtClean="0"/>
              <a:t>HiSTEP</a:t>
            </a:r>
            <a:r>
              <a:rPr lang="en-US" sz="3000" dirty="0"/>
              <a:t> </a:t>
            </a:r>
            <a:r>
              <a:rPr lang="en-US" sz="3000" dirty="0" smtClean="0"/>
              <a:t>– </a:t>
            </a:r>
            <a:r>
              <a:rPr lang="en-US" sz="3000" dirty="0"/>
              <a:t>Export Readiness </a:t>
            </a:r>
            <a:r>
              <a:rPr lang="en-US" sz="3000" dirty="0" smtClean="0"/>
              <a:t>Training (</a:t>
            </a:r>
            <a:r>
              <a:rPr lang="en-US" sz="3000" dirty="0" err="1" smtClean="0"/>
              <a:t>HiSTEP</a:t>
            </a:r>
            <a:r>
              <a:rPr lang="en-US" sz="3000" dirty="0" smtClean="0"/>
              <a:t>-E</a:t>
            </a:r>
            <a:r>
              <a:rPr lang="en-US" sz="3000" dirty="0" smtClean="0"/>
              <a:t>RT):  </a:t>
            </a:r>
            <a:r>
              <a:rPr lang="en-US" sz="3200" dirty="0" smtClean="0"/>
              <a:t>A</a:t>
            </a:r>
            <a:r>
              <a:rPr lang="en-US" sz="3200" dirty="0" smtClean="0"/>
              <a:t> </a:t>
            </a:r>
            <a:r>
              <a:rPr lang="en-US" sz="3200" dirty="0"/>
              <a:t>series of training programs that prepare Hawaii companies to begin or expand their export market </a:t>
            </a:r>
            <a:r>
              <a:rPr lang="en-US" sz="3200" dirty="0" smtClean="0"/>
              <a:t>development.</a:t>
            </a:r>
          </a:p>
          <a:p>
            <a:pPr marL="514350" indent="-514350">
              <a:buAutoNum type="arabicParenR"/>
            </a:pPr>
            <a:r>
              <a:rPr lang="en-US" sz="3000" dirty="0" err="1" smtClean="0"/>
              <a:t>HiSTEP</a:t>
            </a:r>
            <a:r>
              <a:rPr lang="en-US" sz="3000" dirty="0" smtClean="0"/>
              <a:t> – Hawaii Pavilions (</a:t>
            </a:r>
            <a:r>
              <a:rPr lang="en-US" sz="3000" dirty="0" err="1" smtClean="0"/>
              <a:t>HiSTEP</a:t>
            </a:r>
            <a:r>
              <a:rPr lang="en-US" sz="3000" dirty="0" smtClean="0"/>
              <a:t>-HP):  </a:t>
            </a:r>
            <a:r>
              <a:rPr lang="en-US" sz="3200" dirty="0" smtClean="0"/>
              <a:t>DBEDT </a:t>
            </a:r>
            <a:r>
              <a:rPr lang="en-US" sz="3200" dirty="0"/>
              <a:t>organizes groups of Hawaii companies to participate in major trade shows in a Hawaii pavilion to introduce potential buyers and distributors.</a:t>
            </a:r>
            <a:endParaRPr lang="en-US" sz="3000" dirty="0" smtClean="0"/>
          </a:p>
          <a:p>
            <a:pPr marL="514350" indent="-514350">
              <a:buAutoNum type="arabicParenR"/>
            </a:pPr>
            <a:r>
              <a:rPr lang="en-US" sz="3000" dirty="0" err="1" smtClean="0"/>
              <a:t>HiSTEP</a:t>
            </a:r>
            <a:r>
              <a:rPr lang="en-US" sz="3000" dirty="0"/>
              <a:t> </a:t>
            </a:r>
            <a:r>
              <a:rPr lang="en-US" sz="3000" dirty="0" smtClean="0"/>
              <a:t>– Company Assistance </a:t>
            </a:r>
            <a:r>
              <a:rPr lang="en-US" sz="3000" dirty="0" smtClean="0"/>
              <a:t>(</a:t>
            </a:r>
            <a:r>
              <a:rPr lang="en-US" sz="3000" dirty="0" err="1" smtClean="0"/>
              <a:t>HiSTEP</a:t>
            </a:r>
            <a:r>
              <a:rPr lang="en-US" sz="3000" dirty="0" smtClean="0"/>
              <a:t>-CA):  </a:t>
            </a:r>
            <a:r>
              <a:rPr lang="en-US" sz="3200" dirty="0" smtClean="0"/>
              <a:t>D</a:t>
            </a:r>
            <a:r>
              <a:rPr lang="en-US" sz="3200" dirty="0" smtClean="0"/>
              <a:t>irect </a:t>
            </a:r>
            <a:r>
              <a:rPr lang="en-US" sz="3200" dirty="0"/>
              <a:t>financial assistance for export market development costs</a:t>
            </a:r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2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389513"/>
            <a:ext cx="11029616" cy="108873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H</a:t>
            </a:r>
            <a:r>
              <a:rPr lang="en-US" sz="3600" b="1" cap="none" dirty="0" err="1" smtClean="0">
                <a:solidFill>
                  <a:schemeClr val="tx1"/>
                </a:solidFill>
              </a:rPr>
              <a:t>i</a:t>
            </a:r>
            <a:r>
              <a:rPr lang="en-US" sz="3600" b="1" dirty="0" err="1" smtClean="0">
                <a:solidFill>
                  <a:schemeClr val="tx1"/>
                </a:solidFill>
              </a:rPr>
              <a:t>STEP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– Export Readiness Program (</a:t>
            </a:r>
            <a:r>
              <a:rPr lang="en-US" sz="3600" b="1" dirty="0" err="1" smtClean="0">
                <a:solidFill>
                  <a:schemeClr val="tx1"/>
                </a:solidFill>
              </a:rPr>
              <a:t>H</a:t>
            </a:r>
            <a:r>
              <a:rPr lang="en-US" sz="3600" b="1" cap="none" dirty="0" err="1" smtClean="0">
                <a:solidFill>
                  <a:schemeClr val="tx1"/>
                </a:solidFill>
              </a:rPr>
              <a:t>i</a:t>
            </a:r>
            <a:r>
              <a:rPr lang="en-US" sz="3600" b="1" dirty="0" err="1" smtClean="0">
                <a:solidFill>
                  <a:schemeClr val="tx1"/>
                </a:solidFill>
              </a:rPr>
              <a:t>STEP</a:t>
            </a:r>
            <a:r>
              <a:rPr lang="en-US" sz="3600" b="1" dirty="0" smtClean="0">
                <a:solidFill>
                  <a:schemeClr val="tx1"/>
                </a:solidFill>
              </a:rPr>
              <a:t>-ERP</a:t>
            </a:r>
            <a:r>
              <a:rPr lang="en-US" sz="3600" b="1" dirty="0">
                <a:solidFill>
                  <a:schemeClr val="tx1"/>
                </a:solidFill>
              </a:rPr>
              <a:t>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590481"/>
            <a:ext cx="11029615" cy="3678303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5"/>
              </a:buClr>
            </a:pPr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en-US" sz="2800" dirty="0"/>
              <a:t>foundation program </a:t>
            </a:r>
            <a:r>
              <a:rPr lang="en-US" sz="2800" dirty="0" smtClean="0"/>
              <a:t>open </a:t>
            </a:r>
            <a:r>
              <a:rPr lang="en-US" sz="2800" dirty="0"/>
              <a:t>to all types of businesses considering exporting </a:t>
            </a:r>
            <a:endParaRPr lang="en-US" sz="2800" dirty="0" smtClean="0"/>
          </a:p>
          <a:p>
            <a:pPr>
              <a:buClr>
                <a:schemeClr val="accent5"/>
              </a:buClr>
            </a:pPr>
            <a:r>
              <a:rPr lang="en-US" sz="2800" dirty="0" smtClean="0"/>
              <a:t>Sessions will cover </a:t>
            </a:r>
            <a:r>
              <a:rPr lang="en-US" sz="2800" dirty="0"/>
              <a:t>general background as well as country- and issue-specific topics </a:t>
            </a:r>
            <a:endParaRPr lang="en-US" sz="2800" dirty="0" smtClean="0"/>
          </a:p>
          <a:p>
            <a:pPr>
              <a:buClr>
                <a:schemeClr val="accent5"/>
              </a:buClr>
            </a:pPr>
            <a:r>
              <a:rPr lang="en-US" sz="2800" dirty="0" smtClean="0"/>
              <a:t>At </a:t>
            </a:r>
            <a:r>
              <a:rPr lang="en-US" sz="2800" dirty="0"/>
              <a:t>conclusion of program, companies will have a go-to-market strategy and export </a:t>
            </a:r>
            <a:r>
              <a:rPr lang="en-US" sz="2800" dirty="0" smtClean="0"/>
              <a:t>plan</a:t>
            </a:r>
          </a:p>
          <a:p>
            <a:pPr>
              <a:buClr>
                <a:schemeClr val="accent5"/>
              </a:buClr>
            </a:pPr>
            <a:r>
              <a:rPr lang="en-US" sz="2800" dirty="0" smtClean="0"/>
              <a:t>Eleven different training sessions are scheduled between February to August 2017; check the </a:t>
            </a:r>
            <a:r>
              <a:rPr lang="en-US" sz="2800" dirty="0" err="1" smtClean="0"/>
              <a:t>HiSTEP</a:t>
            </a:r>
            <a:r>
              <a:rPr lang="en-US" sz="2800" dirty="0"/>
              <a:t> website (</a:t>
            </a:r>
            <a:r>
              <a:rPr lang="en-US" sz="2800" dirty="0">
                <a:hlinkClick r:id="rId2"/>
              </a:rPr>
              <a:t>http://invest.hawaii.gov/exporting/histep</a:t>
            </a:r>
            <a:r>
              <a:rPr lang="en-US" sz="2800" dirty="0" smtClean="0">
                <a:hlinkClick r:id="rId2"/>
              </a:rPr>
              <a:t>/</a:t>
            </a:r>
            <a:r>
              <a:rPr lang="en-US" sz="2800" dirty="0" smtClean="0"/>
              <a:t>) for specific topics and dates.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191" y="1634573"/>
            <a:ext cx="11029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series of training programs that prepare Hawaii companies to begin or expand their export market development.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16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56829"/>
            <a:ext cx="11029616" cy="1013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tx1"/>
                </a:solidFill>
              </a:rPr>
              <a:t>HiSTEP</a:t>
            </a:r>
            <a:r>
              <a:rPr lang="en-US" sz="3600" b="1" dirty="0">
                <a:solidFill>
                  <a:schemeClr val="tx1"/>
                </a:solidFill>
              </a:rPr>
              <a:t> – Hawaii Pavilions (</a:t>
            </a:r>
            <a:r>
              <a:rPr lang="en-US" sz="3600" b="1" dirty="0" err="1">
                <a:solidFill>
                  <a:schemeClr val="tx1"/>
                </a:solidFill>
              </a:rPr>
              <a:t>HiSTEP</a:t>
            </a:r>
            <a:r>
              <a:rPr lang="en-US" sz="3600" b="1" dirty="0">
                <a:solidFill>
                  <a:schemeClr val="tx1"/>
                </a:solidFill>
              </a:rPr>
              <a:t>-HP)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1779372"/>
            <a:ext cx="6182072" cy="2141839"/>
          </a:xfrm>
        </p:spPr>
        <p:txBody>
          <a:bodyPr>
            <a:normAutofit fontScale="85000" lnSpcReduction="20000"/>
          </a:bodyPr>
          <a:lstStyle/>
          <a:p>
            <a:pPr marL="0" lvl="0" indent="0">
              <a:spcBef>
                <a:spcPts val="0"/>
              </a:spcBef>
              <a:spcAft>
                <a:spcPts val="1560"/>
              </a:spcAft>
              <a:buClrTx/>
              <a:buSzTx/>
              <a:buNone/>
            </a:pPr>
            <a:r>
              <a:rPr lang="en-US" sz="28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DBEDT and partners such as the Hawaii Department of </a:t>
            </a:r>
            <a:r>
              <a:rPr lang="en-US" sz="28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Agriculture </a:t>
            </a:r>
            <a:r>
              <a:rPr lang="en-US" sz="28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organize groups of Hawaii companies to participate in major trade shows in a Hawaii pavilion. </a:t>
            </a:r>
            <a:r>
              <a:rPr lang="en-US" sz="2800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/>
              <a:t>Visit</a:t>
            </a:r>
            <a:r>
              <a:rPr lang="en-US" sz="2800" dirty="0" smtClean="0"/>
              <a:t> </a:t>
            </a:r>
            <a:r>
              <a:rPr lang="en-US" sz="2800" dirty="0"/>
              <a:t>the </a:t>
            </a:r>
            <a:r>
              <a:rPr lang="en-US" sz="2800" dirty="0" err="1"/>
              <a:t>HiSTEP</a:t>
            </a:r>
            <a:r>
              <a:rPr lang="en-US" sz="2800" dirty="0"/>
              <a:t> </a:t>
            </a:r>
            <a:r>
              <a:rPr lang="en-US" sz="2800" dirty="0" smtClean="0"/>
              <a:t>website </a:t>
            </a:r>
            <a:r>
              <a:rPr lang="en-US" sz="2800" dirty="0"/>
              <a:t>for </a:t>
            </a:r>
            <a:r>
              <a:rPr lang="en-US" sz="2800" dirty="0" smtClean="0"/>
              <a:t>events and </a:t>
            </a:r>
            <a:r>
              <a:rPr lang="en-US" sz="2800" dirty="0"/>
              <a:t>dates</a:t>
            </a:r>
            <a:r>
              <a:rPr lang="en-US" sz="2800" dirty="0" smtClean="0"/>
              <a:t> (</a:t>
            </a:r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://invest.hawaii.gov/exporting/histep</a:t>
            </a:r>
            <a:r>
              <a:rPr lang="en-US" sz="2800" dirty="0" smtClean="0">
                <a:hlinkClick r:id="rId2"/>
              </a:rPr>
              <a:t>/</a:t>
            </a:r>
            <a:r>
              <a:rPr lang="en-US" sz="2800" dirty="0" smtClean="0"/>
              <a:t>).</a:t>
            </a:r>
            <a:endParaRPr lang="en-US" sz="2800" dirty="0" smtClean="0">
              <a:solidFill>
                <a:srgbClr val="33333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ts val="1800"/>
              </a:lnSpc>
              <a:spcBef>
                <a:spcPts val="0"/>
              </a:spcBef>
              <a:spcAft>
                <a:spcPts val="1560"/>
              </a:spcAft>
              <a:buClrTx/>
              <a:buSzTx/>
              <a:buNone/>
            </a:pP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422" y="2221818"/>
            <a:ext cx="3461507" cy="2591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54" y="4229954"/>
            <a:ext cx="2565294" cy="2570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9" y="3517556"/>
            <a:ext cx="3500163" cy="23345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0788" y="5955957"/>
            <a:ext cx="3500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Tokyo International Gift Show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85834" y="3767322"/>
            <a:ext cx="2578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BIO International Convention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708999" y="4893275"/>
            <a:ext cx="3906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International Food Ingredients and Additives Show Tokyo, Japan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293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4" y="69928"/>
            <a:ext cx="11029616" cy="98833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H</a:t>
            </a:r>
            <a:r>
              <a:rPr lang="en-US" sz="3600" b="1" cap="none" dirty="0" err="1" smtClean="0">
                <a:solidFill>
                  <a:schemeClr val="tx1"/>
                </a:solidFill>
              </a:rPr>
              <a:t>i</a:t>
            </a:r>
            <a:r>
              <a:rPr lang="en-US" sz="3600" b="1" dirty="0" err="1" smtClean="0">
                <a:solidFill>
                  <a:schemeClr val="tx1"/>
                </a:solidFill>
              </a:rPr>
              <a:t>STEP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</a:rPr>
              <a:t>COMPANY Assistance (</a:t>
            </a:r>
            <a:r>
              <a:rPr lang="en-US" sz="3600" b="1" dirty="0" err="1" smtClean="0">
                <a:solidFill>
                  <a:schemeClr val="tx1"/>
                </a:solidFill>
              </a:rPr>
              <a:t>H</a:t>
            </a:r>
            <a:r>
              <a:rPr lang="en-US" sz="3600" b="1" cap="none" dirty="0" err="1" smtClean="0">
                <a:solidFill>
                  <a:schemeClr val="tx1"/>
                </a:solidFill>
              </a:rPr>
              <a:t>i</a:t>
            </a:r>
            <a:r>
              <a:rPr lang="en-US" sz="3600" b="1" dirty="0" err="1" smtClean="0">
                <a:solidFill>
                  <a:schemeClr val="tx1"/>
                </a:solidFill>
              </a:rPr>
              <a:t>STEP</a:t>
            </a:r>
            <a:r>
              <a:rPr lang="en-US" sz="3600" b="1" dirty="0" smtClean="0">
                <a:solidFill>
                  <a:schemeClr val="tx1"/>
                </a:solidFill>
              </a:rPr>
              <a:t>-CA)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894" y="1287418"/>
            <a:ext cx="11029616" cy="49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56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333333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Assists individual Hawaii companies with export market development </a:t>
            </a:r>
            <a:r>
              <a:rPr lang="en-US" sz="2800" dirty="0" smtClean="0">
                <a:solidFill>
                  <a:srgbClr val="333333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costs.</a:t>
            </a:r>
          </a:p>
          <a:p>
            <a:pPr marL="285750" indent="-285750">
              <a:spcAft>
                <a:spcPts val="156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333333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Proposals </a:t>
            </a:r>
            <a:r>
              <a:rPr lang="en-US" sz="2800" dirty="0">
                <a:solidFill>
                  <a:srgbClr val="333333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request a minimum of </a:t>
            </a:r>
            <a:r>
              <a:rPr lang="en-US" sz="2800" dirty="0" smtClean="0">
                <a:solidFill>
                  <a:srgbClr val="333333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$5,000 </a:t>
            </a:r>
            <a:r>
              <a:rPr lang="en-US" sz="2800" dirty="0">
                <a:solidFill>
                  <a:srgbClr val="333333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a maximum of </a:t>
            </a:r>
            <a:r>
              <a:rPr lang="en-US" sz="2800" dirty="0" smtClean="0">
                <a:solidFill>
                  <a:srgbClr val="333333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$15,000 </a:t>
            </a:r>
            <a:endParaRPr lang="en-US" sz="2800" dirty="0"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56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333333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rgbClr val="333333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RFP has already been posted and can be downloaded at: </a:t>
            </a:r>
            <a:r>
              <a:rPr lang="en-US" sz="2800" u="sng" dirty="0">
                <a:hlinkClick r:id="rId2"/>
              </a:rPr>
              <a:t>http://spo3.hawaii.gov/notices/notices/rfp-17-01-bdsd</a:t>
            </a:r>
            <a:r>
              <a:rPr lang="en-US" sz="2800" dirty="0"/>
              <a:t>.</a:t>
            </a:r>
            <a:r>
              <a:rPr lang="en-US" sz="2800" dirty="0" smtClean="0">
                <a:solidFill>
                  <a:srgbClr val="333333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rgbClr val="333333"/>
              </a:solidFill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56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333333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Applications </a:t>
            </a:r>
            <a:r>
              <a:rPr lang="en-US" sz="2800" dirty="0" smtClean="0">
                <a:solidFill>
                  <a:srgbClr val="333333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being accepted in three rounds (or until funds are depleted). Round One deadline has passed.  Remaining deadlines:</a:t>
            </a:r>
          </a:p>
          <a:p>
            <a:pPr marL="914400" lvl="1" indent="-457200">
              <a:spcAft>
                <a:spcPts val="1560"/>
              </a:spcAft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333333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Round Two:  February 10, 2017 by 12:00 p.m.</a:t>
            </a:r>
          </a:p>
          <a:p>
            <a:pPr marL="914400" lvl="1" indent="-457200">
              <a:spcAft>
                <a:spcPts val="1560"/>
              </a:spcAft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333333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Round Three:  March 17, 2017 by 12:00 p.m.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71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496210"/>
            <a:ext cx="11029616" cy="115176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H</a:t>
            </a:r>
            <a:r>
              <a:rPr lang="en-US" sz="3600" b="1" cap="none" dirty="0" err="1" smtClean="0">
                <a:solidFill>
                  <a:schemeClr val="tx1"/>
                </a:solidFill>
              </a:rPr>
              <a:t>i</a:t>
            </a:r>
            <a:r>
              <a:rPr lang="en-US" sz="3600" b="1" dirty="0" err="1" smtClean="0">
                <a:solidFill>
                  <a:schemeClr val="tx1"/>
                </a:solidFill>
              </a:rPr>
              <a:t>STEP</a:t>
            </a:r>
            <a:r>
              <a:rPr lang="en-US" sz="3600" b="1" dirty="0" smtClean="0">
                <a:solidFill>
                  <a:schemeClr val="tx1"/>
                </a:solidFill>
              </a:rPr>
              <a:t>-ca </a:t>
            </a:r>
            <a:r>
              <a:rPr lang="en-US" sz="3600" b="1" dirty="0" smtClean="0">
                <a:solidFill>
                  <a:schemeClr val="tx1"/>
                </a:solidFill>
              </a:rPr>
              <a:t>Award </a:t>
            </a:r>
            <a:r>
              <a:rPr lang="en-US" sz="3600" b="1" dirty="0">
                <a:solidFill>
                  <a:schemeClr val="tx1"/>
                </a:solidFill>
              </a:rPr>
              <a:t>Funds will be Limited </a:t>
            </a:r>
            <a:r>
              <a:rPr lang="en-US" sz="3600" b="1" dirty="0" smtClean="0">
                <a:solidFill>
                  <a:schemeClr val="tx1"/>
                </a:solidFill>
              </a:rPr>
              <a:t/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to </a:t>
            </a:r>
            <a:r>
              <a:rPr lang="en-US" sz="3600" b="1" dirty="0">
                <a:solidFill>
                  <a:schemeClr val="tx1"/>
                </a:solidFill>
              </a:rPr>
              <a:t>the Following </a:t>
            </a:r>
            <a:r>
              <a:rPr lang="en-US" sz="3600" b="1" dirty="0" smtClean="0">
                <a:solidFill>
                  <a:schemeClr val="tx1"/>
                </a:solidFill>
              </a:rPr>
              <a:t>Uses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28065"/>
            <a:ext cx="11029615" cy="4500223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Airfare (consistent with Fly America guidelines) to approved trade show(s) or multiple buyer meetings (minimum 6 meetings</a:t>
            </a:r>
            <a:r>
              <a:rPr lang="en-US" sz="2800" dirty="0" smtClean="0"/>
              <a:t>) </a:t>
            </a:r>
            <a:r>
              <a:rPr lang="en-US" sz="2800" dirty="0"/>
              <a:t>or to attend a </a:t>
            </a:r>
            <a:r>
              <a:rPr lang="en-US" sz="2800" dirty="0" err="1"/>
              <a:t>HiSTEP</a:t>
            </a:r>
            <a:r>
              <a:rPr lang="en-US" sz="2800" dirty="0"/>
              <a:t> Export Readiness Training Session</a:t>
            </a:r>
            <a:r>
              <a:rPr lang="en-US" sz="2800" dirty="0" smtClean="0"/>
              <a:t>;</a:t>
            </a:r>
            <a:endParaRPr lang="en-US" sz="2800" dirty="0"/>
          </a:p>
          <a:p>
            <a:pPr lvl="0"/>
            <a:r>
              <a:rPr lang="en-US" sz="2800" dirty="0"/>
              <a:t>Trade show booth rental or trade mission participation fee;</a:t>
            </a:r>
          </a:p>
          <a:p>
            <a:pPr lvl="0"/>
            <a:r>
              <a:rPr lang="en-US" sz="2800" dirty="0"/>
              <a:t>Trade show booth build-out or other booth-related (e.g., interpreter services)</a:t>
            </a:r>
            <a:r>
              <a:rPr lang="en-US" sz="2800" b="1" dirty="0"/>
              <a:t> </a:t>
            </a:r>
            <a:r>
              <a:rPr lang="en-US" sz="2800" dirty="0" smtClean="0"/>
              <a:t>expenses </a:t>
            </a:r>
            <a:r>
              <a:rPr lang="en-US" sz="2800" dirty="0"/>
              <a:t>($3,000 maximum);</a:t>
            </a:r>
          </a:p>
          <a:p>
            <a:pPr lvl="0"/>
            <a:r>
              <a:rPr lang="en-US" sz="2800" dirty="0"/>
              <a:t>Shipping of products to the trade show and return;</a:t>
            </a:r>
          </a:p>
          <a:p>
            <a:pPr lvl="0"/>
            <a:r>
              <a:rPr lang="en-US" sz="2800" dirty="0"/>
              <a:t>Gold Key Service or other federal export development programs;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6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96209"/>
            <a:ext cx="11029616" cy="115176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H</a:t>
            </a:r>
            <a:r>
              <a:rPr lang="en-US" sz="3600" b="1" cap="none" dirty="0" err="1" smtClean="0">
                <a:solidFill>
                  <a:schemeClr val="tx1"/>
                </a:solidFill>
              </a:rPr>
              <a:t>i</a:t>
            </a:r>
            <a:r>
              <a:rPr lang="en-US" sz="3600" b="1" dirty="0" err="1" smtClean="0">
                <a:solidFill>
                  <a:schemeClr val="tx1"/>
                </a:solidFill>
              </a:rPr>
              <a:t>STEP</a:t>
            </a:r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r>
              <a:rPr lang="en-US" sz="3600" b="1" dirty="0" smtClean="0">
                <a:solidFill>
                  <a:schemeClr val="tx1"/>
                </a:solidFill>
              </a:rPr>
              <a:t>ca Award </a:t>
            </a:r>
            <a:r>
              <a:rPr lang="en-US" sz="3600" b="1" dirty="0">
                <a:solidFill>
                  <a:schemeClr val="tx1"/>
                </a:solidFill>
              </a:rPr>
              <a:t>Funds will be Limited </a:t>
            </a:r>
            <a:r>
              <a:rPr lang="en-US" sz="3600" b="1" dirty="0" smtClean="0">
                <a:solidFill>
                  <a:schemeClr val="tx1"/>
                </a:solidFill>
              </a:rPr>
              <a:t/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to </a:t>
            </a:r>
            <a:r>
              <a:rPr lang="en-US" sz="3600" b="1" dirty="0">
                <a:solidFill>
                  <a:schemeClr val="tx1"/>
                </a:solidFill>
              </a:rPr>
              <a:t>the Following </a:t>
            </a:r>
            <a:r>
              <a:rPr lang="en-US" sz="3600" b="1" dirty="0" smtClean="0">
                <a:solidFill>
                  <a:schemeClr val="tx1"/>
                </a:solidFill>
              </a:rPr>
              <a:t>Uses (Continued)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53925"/>
            <a:ext cx="11029615" cy="3147283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Localization services for collateral materials and website ($3,000 maximum);</a:t>
            </a:r>
          </a:p>
          <a:p>
            <a:pPr lvl="0"/>
            <a:r>
              <a:rPr lang="en-US" sz="2800" dirty="0" smtClean="0"/>
              <a:t>Fees </a:t>
            </a:r>
            <a:r>
              <a:rPr lang="en-US" sz="2800" dirty="0"/>
              <a:t>for shipping sample products ($2,000 maximum);</a:t>
            </a:r>
          </a:p>
          <a:p>
            <a:pPr lvl="0"/>
            <a:r>
              <a:rPr lang="en-US" sz="2800" dirty="0"/>
              <a:t>Cost of compliance testing an existing product for entry into an export market ($2,000 maximum);</a:t>
            </a:r>
          </a:p>
          <a:p>
            <a:r>
              <a:rPr lang="en-US" sz="2800" dirty="0"/>
              <a:t>Export Research Tool Subscription used to assist company with market research ($1,000 maximum</a:t>
            </a:r>
            <a:r>
              <a:rPr lang="en-US" sz="2800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Success Metrics for </a:t>
            </a:r>
            <a:r>
              <a:rPr lang="en-US" sz="3600" b="1" dirty="0" err="1" smtClean="0">
                <a:solidFill>
                  <a:schemeClr val="tx1"/>
                </a:solidFill>
              </a:rPr>
              <a:t>H</a:t>
            </a:r>
            <a:r>
              <a:rPr lang="en-US" sz="3600" b="1" cap="none" dirty="0" err="1" smtClean="0">
                <a:solidFill>
                  <a:schemeClr val="tx1"/>
                </a:solidFill>
              </a:rPr>
              <a:t>i</a:t>
            </a:r>
            <a:r>
              <a:rPr lang="en-US" sz="3600" b="1" dirty="0" err="1" smtClean="0">
                <a:solidFill>
                  <a:schemeClr val="tx1"/>
                </a:solidFill>
              </a:rPr>
              <a:t>STEP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629990"/>
            <a:ext cx="11029615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1) Expanded exports and revenue from exports of Hawaii produced goods and </a:t>
            </a:r>
            <a:r>
              <a:rPr lang="en-US" sz="2800" dirty="0" smtClean="0"/>
              <a:t>services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2) A larger overall number and a larger percentage of Hawaii-based companies that are active in global  </a:t>
            </a:r>
            <a:r>
              <a:rPr lang="en-US" sz="2800" dirty="0" smtClean="0"/>
              <a:t>markets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3) Penetration of new markets for Hawaii produced goods and </a:t>
            </a:r>
            <a:r>
              <a:rPr lang="en-US" sz="2800" dirty="0" smtClean="0"/>
              <a:t>services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346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9050"/>
            <a:ext cx="11029616" cy="1013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Eligibility for </a:t>
            </a:r>
            <a:r>
              <a:rPr lang="en-US" sz="3600" b="1" dirty="0" err="1">
                <a:solidFill>
                  <a:schemeClr val="tx1"/>
                </a:solidFill>
              </a:rPr>
              <a:t>H</a:t>
            </a:r>
            <a:r>
              <a:rPr lang="en-US" sz="3600" b="1" cap="none" dirty="0" err="1">
                <a:solidFill>
                  <a:schemeClr val="tx1"/>
                </a:solidFill>
              </a:rPr>
              <a:t>i</a:t>
            </a:r>
            <a:r>
              <a:rPr lang="en-US" sz="3600" b="1" dirty="0" err="1">
                <a:solidFill>
                  <a:schemeClr val="tx1"/>
                </a:solidFill>
              </a:rPr>
              <a:t>STEP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1658665"/>
            <a:ext cx="11029615" cy="4360263"/>
          </a:xfrm>
        </p:spPr>
        <p:txBody>
          <a:bodyPr>
            <a:normAutofit fontScale="85000" lnSpcReduction="20000"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800" dirty="0">
                <a:solidFill>
                  <a:prstClr val="black"/>
                </a:solidFill>
              </a:rPr>
              <a:t>Companies </a:t>
            </a:r>
            <a:r>
              <a:rPr lang="en-US" sz="2800" dirty="0" smtClean="0">
                <a:solidFill>
                  <a:prstClr val="black"/>
                </a:solidFill>
              </a:rPr>
              <a:t>wishing </a:t>
            </a:r>
            <a:r>
              <a:rPr lang="en-US" sz="2800" dirty="0">
                <a:solidFill>
                  <a:prstClr val="black"/>
                </a:solidFill>
              </a:rPr>
              <a:t>to participate in any of the </a:t>
            </a:r>
            <a:r>
              <a:rPr lang="en-US" sz="2800" dirty="0" err="1">
                <a:solidFill>
                  <a:prstClr val="black"/>
                </a:solidFill>
              </a:rPr>
              <a:t>HiSTEP</a:t>
            </a:r>
            <a:r>
              <a:rPr lang="en-US" sz="2800" dirty="0">
                <a:solidFill>
                  <a:prstClr val="black"/>
                </a:solidFill>
              </a:rPr>
              <a:t> activities must meet at least the following </a:t>
            </a:r>
            <a:r>
              <a:rPr lang="en-US" sz="2800" dirty="0" smtClean="0">
                <a:solidFill>
                  <a:prstClr val="black"/>
                </a:solidFill>
              </a:rPr>
              <a:t>requirements</a:t>
            </a:r>
            <a:endParaRPr lang="en-US" sz="2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2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1.  Meet </a:t>
            </a:r>
            <a:r>
              <a:rPr lang="en-US" sz="2800" dirty="0">
                <a:solidFill>
                  <a:prstClr val="black"/>
                </a:solidFill>
              </a:rPr>
              <a:t>the federal requirements of an ‘eligible small business concern’ </a:t>
            </a:r>
            <a:r>
              <a:rPr lang="en-US" sz="2800" dirty="0" smtClean="0">
                <a:solidFill>
                  <a:prstClr val="black"/>
                </a:solidFill>
              </a:rPr>
              <a:t>(organized or incorporated and operating in the U.S., meet SBA size </a:t>
            </a:r>
            <a:r>
              <a:rPr lang="en-US" sz="2800" dirty="0">
                <a:solidFill>
                  <a:prstClr val="black"/>
                </a:solidFill>
              </a:rPr>
              <a:t>standards, one year in business, </a:t>
            </a:r>
            <a:r>
              <a:rPr lang="en-US" sz="2800" dirty="0" smtClean="0">
                <a:solidFill>
                  <a:prstClr val="black"/>
                </a:solidFill>
              </a:rPr>
              <a:t>profitable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/>
              <a:t>has access to sufficient resources to bear the costs associated with trade</a:t>
            </a:r>
            <a:r>
              <a:rPr lang="en-US" sz="2800" dirty="0" smtClean="0">
                <a:solidFill>
                  <a:prstClr val="black"/>
                </a:solidFill>
              </a:rPr>
              <a:t>).</a:t>
            </a:r>
            <a:endParaRPr lang="en-US" sz="2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2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2.  Certify </a:t>
            </a:r>
            <a:r>
              <a:rPr lang="en-US" sz="2800" dirty="0">
                <a:solidFill>
                  <a:prstClr val="black"/>
                </a:solidFill>
              </a:rPr>
              <a:t>that the company is not barred from receiving federal </a:t>
            </a:r>
            <a:r>
              <a:rPr lang="en-US" sz="2800" dirty="0" smtClean="0">
                <a:solidFill>
                  <a:prstClr val="black"/>
                </a:solidFill>
              </a:rPr>
              <a:t>funds.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3.  Be </a:t>
            </a:r>
            <a:r>
              <a:rPr lang="en-US" sz="2800" dirty="0">
                <a:solidFill>
                  <a:prstClr val="black"/>
                </a:solidFill>
              </a:rPr>
              <a:t>registered in good standing with the State Department of Commerce and Consumer Affairs’ </a:t>
            </a:r>
            <a:r>
              <a:rPr lang="en-US" sz="2800" dirty="0" smtClean="0">
                <a:solidFill>
                  <a:prstClr val="black"/>
                </a:solidFill>
              </a:rPr>
              <a:t>Business Registration Division. </a:t>
            </a:r>
            <a:r>
              <a:rPr lang="en-US" sz="2800" dirty="0">
                <a:solidFill>
                  <a:prstClr val="black"/>
                </a:solidFill>
              </a:rPr>
              <a:t>	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2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4.  Have </a:t>
            </a:r>
            <a:r>
              <a:rPr lang="en-US" sz="2800" dirty="0">
                <a:solidFill>
                  <a:prstClr val="black"/>
                </a:solidFill>
              </a:rPr>
              <a:t>a current general excise tax license with the State Department of </a:t>
            </a:r>
            <a:r>
              <a:rPr lang="en-US" sz="2800" dirty="0" smtClean="0">
                <a:solidFill>
                  <a:prstClr val="black"/>
                </a:solidFill>
              </a:rPr>
              <a:t>Taxation.</a:t>
            </a:r>
            <a:endParaRPr lang="en-US" sz="2800" dirty="0">
              <a:solidFill>
                <a:prstClr val="black"/>
              </a:solidFill>
            </a:endParaRP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</a:pPr>
            <a:endParaRPr lang="en-US" sz="2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3257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352</TotalTime>
  <Words>678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Gill Sans MT</vt:lpstr>
      <vt:lpstr>Times New Roman</vt:lpstr>
      <vt:lpstr>Wingdings</vt:lpstr>
      <vt:lpstr>Wingdings 2</vt:lpstr>
      <vt:lpstr>Dividend</vt:lpstr>
      <vt:lpstr>Hawaii State trade expansion program (HiSTEP)</vt:lpstr>
      <vt:lpstr>       What is HiSTEP? http://invest.hawaii.gov/exporting/histep/</vt:lpstr>
      <vt:lpstr>HiSTEP – Export Readiness Program (HiSTEP-ERP)</vt:lpstr>
      <vt:lpstr>HiSTEP – Hawaii Pavilions (HiSTEP-HP)</vt:lpstr>
      <vt:lpstr>HiSTEP – COMPANY Assistance (HiSTEP-CA)</vt:lpstr>
      <vt:lpstr>HiSTEP-ca Award Funds will be Limited  to the Following Uses</vt:lpstr>
      <vt:lpstr>HiSTEP-ca Award Funds will be Limited  to the Following Uses (Continued)</vt:lpstr>
      <vt:lpstr>Success Metrics for HiSTEP </vt:lpstr>
      <vt:lpstr>Eligibility for HiSTEP</vt:lpstr>
      <vt:lpstr>My company is eligible.   What do I do now?</vt:lpstr>
      <vt:lpstr>Questions?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Hawaii State trade expansion program (HiSTEP)</dc:title>
  <dc:creator>Nagamine, Keliann Y</dc:creator>
  <cp:lastModifiedBy>Jamie Lum</cp:lastModifiedBy>
  <cp:revision>54</cp:revision>
  <cp:lastPrinted>2016-04-27T21:24:15Z</cp:lastPrinted>
  <dcterms:created xsi:type="dcterms:W3CDTF">2016-04-27T18:54:50Z</dcterms:created>
  <dcterms:modified xsi:type="dcterms:W3CDTF">2017-01-20T01:21:18Z</dcterms:modified>
</cp:coreProperties>
</file>